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2" r:id="rId5"/>
    <p:sldId id="263" r:id="rId6"/>
    <p:sldId id="298" r:id="rId7"/>
    <p:sldId id="299" r:id="rId8"/>
    <p:sldId id="300" r:id="rId9"/>
    <p:sldId id="301" r:id="rId10"/>
    <p:sldId id="264" r:id="rId11"/>
    <p:sldId id="265" r:id="rId12"/>
    <p:sldId id="303" r:id="rId13"/>
    <p:sldId id="302" r:id="rId14"/>
    <p:sldId id="261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8" r:id="rId26"/>
    <p:sldId id="290" r:id="rId27"/>
    <p:sldId id="291" r:id="rId28"/>
    <p:sldId id="292" r:id="rId29"/>
    <p:sldId id="293" r:id="rId30"/>
    <p:sldId id="294" r:id="rId31"/>
    <p:sldId id="295" r:id="rId32"/>
    <p:sldId id="29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0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5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2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2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9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9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9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8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24579" name="Freeform 1027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580" name="Arc 1028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1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95630F-BB41-4E3E-A6F1-05A9B0FEE59F}" type="datetimeFigureOut">
              <a:rPr lang="en-GB" smtClean="0">
                <a:solidFill>
                  <a:srgbClr val="000000"/>
                </a:solidFill>
              </a:rPr>
              <a:pPr/>
              <a:t>15/12/2018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583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4584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fld id="{1A0E7F38-DE48-4246-8A44-2551DC17D38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1" name="Rectangle 10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59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471057" y="2525485"/>
            <a:ext cx="5758543" cy="1143000"/>
          </a:xfrm>
        </p:spPr>
        <p:txBody>
          <a:bodyPr/>
          <a:lstStyle/>
          <a:p>
            <a:r>
              <a:rPr lang="en-PH" sz="9600" b="1" dirty="0">
                <a:solidFill>
                  <a:prstClr val="black"/>
                </a:solidFill>
                <a:latin typeface="Calibri"/>
              </a:rPr>
              <a:t>Semantics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smtClean="0"/>
              <a:t>REFERENCE &amp; SENSE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1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Connotative meaning is the communicative value that an expression has by virtue of what it refers to, over and above its purely conceptual content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97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Positive and Negative Connotations</a:t>
            </a:r>
          </a:p>
          <a:p>
            <a:r>
              <a:rPr lang="en-GB" sz="4000" dirty="0"/>
              <a:t>Words may have positive or negative connotations that depend upon the social, cultural, and personal experiences of individuals. </a:t>
            </a:r>
            <a:endParaRPr lang="en-GB" sz="4000" dirty="0" smtClean="0"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words </a:t>
            </a:r>
            <a:r>
              <a:rPr lang="en-GB" sz="4000" i="1" dirty="0"/>
              <a:t>childish</a:t>
            </a:r>
            <a:r>
              <a:rPr lang="en-GB" sz="4000" dirty="0"/>
              <a:t>, </a:t>
            </a:r>
            <a:r>
              <a:rPr lang="en-GB" sz="4000" i="1" dirty="0"/>
              <a:t>childlike</a:t>
            </a:r>
            <a:r>
              <a:rPr lang="en-GB" sz="4000" dirty="0"/>
              <a:t> and </a:t>
            </a:r>
            <a:r>
              <a:rPr lang="en-GB" sz="4000" i="1" dirty="0"/>
              <a:t>youthful</a:t>
            </a:r>
            <a:r>
              <a:rPr lang="en-GB" sz="4000" dirty="0"/>
              <a:t> have the same denotative, but different connotative, meanings. </a:t>
            </a:r>
            <a:r>
              <a:rPr lang="en-GB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childish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4000" dirty="0"/>
              <a:t>and </a:t>
            </a:r>
            <a:r>
              <a:rPr lang="en-GB" sz="4000" b="1" i="1" dirty="0">
                <a:solidFill>
                  <a:srgbClr val="FF0000"/>
                </a:solidFill>
              </a:rPr>
              <a:t>childlike</a:t>
            </a:r>
            <a:r>
              <a:rPr lang="en-GB" sz="4000" dirty="0"/>
              <a:t> have a negative connotation, as they refer to immature behavior of a person. Whereas, </a:t>
            </a:r>
            <a:r>
              <a:rPr lang="en-GB" sz="4000" b="1" i="1" dirty="0">
                <a:solidFill>
                  <a:srgbClr val="FF0000"/>
                </a:solidFill>
              </a:rPr>
              <a:t>youthful</a:t>
            </a:r>
            <a:r>
              <a:rPr lang="en-GB" sz="4000" b="1" dirty="0">
                <a:solidFill>
                  <a:srgbClr val="FF0000"/>
                </a:solidFill>
              </a:rPr>
              <a:t> </a:t>
            </a:r>
            <a:r>
              <a:rPr lang="en-GB" sz="4000" dirty="0"/>
              <a:t>implies that a person is lively and energetic.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GB" sz="4000" dirty="0"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Connotative meaning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expression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vary from age to age, from society to society, and from individual to individual.</a:t>
            </a: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4000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6293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Associative meaning into: </a:t>
            </a: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GB" sz="4000" dirty="0" smtClean="0"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4000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93756"/>
              </p:ext>
            </p:extLst>
          </p:nvPr>
        </p:nvGraphicFramePr>
        <p:xfrm>
          <a:off x="1063171" y="3321352"/>
          <a:ext cx="919117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586"/>
                <a:gridCol w="459558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Garamond" panose="020204040303010108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CONNOTATIVE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Garamond" panose="020204040303010108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THEMATIC</a:t>
                      </a:r>
                      <a:endParaRPr lang="en-GB" sz="4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Garamond" panose="020204040303010108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SOCIAL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Garamond" panose="020204040303010108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REFLECTIVE</a:t>
                      </a:r>
                      <a:endParaRPr lang="en-GB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Garamond" panose="020204040303010108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AFFECTIVE</a:t>
                      </a:r>
                      <a:endParaRPr lang="en-GB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Garamond" panose="020204040303010108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COLLOCATIVE</a:t>
                      </a:r>
                      <a:endParaRPr lang="en-GB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SOCIAL MEANING </a:t>
            </a:r>
            <a:r>
              <a:rPr lang="en-GB" sz="4000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4000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meaning which an expression conveys about the contexts or social circumstances of its use. </a:t>
            </a:r>
            <a:endParaRPr lang="en-GB" sz="4000" dirty="0" smtClean="0"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SOCIAL MEANING </a:t>
            </a:r>
            <a:r>
              <a:rPr lang="en-GB" sz="4000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chiefly includes stylistic meaning of an utterance. It is the formality of the expression.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mother (formal), mom (colloquial), mama (child’s language)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-dollar (neutral) buck (slang) </a:t>
            </a:r>
          </a:p>
        </p:txBody>
      </p:sp>
    </p:spTree>
    <p:extLst>
      <p:ext uri="{BB962C8B-B14F-4D97-AF65-F5344CB8AC3E}">
        <p14:creationId xmlns:p14="http://schemas.microsoft.com/office/powerpoint/2010/main" val="10480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Affective Meaning: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level of meaning that conveys the language user’s feelings, including his attitude or evaluation in shaping his use of language is called affective meaning or emotive meaning.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Ex. Politician---statesman</a:t>
            </a:r>
          </a:p>
        </p:txBody>
      </p:sp>
    </p:spTree>
    <p:extLst>
      <p:ext uri="{BB962C8B-B14F-4D97-AF65-F5344CB8AC3E}">
        <p14:creationId xmlns:p14="http://schemas.microsoft.com/office/powerpoint/2010/main" val="391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Reflective Meaning: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meaning which arises in cases of multiple conceptual meanings, when one sense of a word forms part of our response to another sense. It is the product of people’s recognition and imagination.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has a shiner.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Reflective Meaning: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product of people’s recognition and imagination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took the drugs.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Enjoy yourself.</a:t>
            </a:r>
          </a:p>
        </p:txBody>
      </p:sp>
    </p:spTree>
    <p:extLst>
      <p:ext uri="{BB962C8B-B14F-4D97-AF65-F5344CB8AC3E}">
        <p14:creationId xmlns:p14="http://schemas.microsoft.com/office/powerpoint/2010/main" val="4387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CA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concern of </a:t>
            </a:r>
            <a:r>
              <a:rPr lang="en-CA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Semantics </a:t>
            </a:r>
            <a:r>
              <a:rPr lang="en-C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</a:t>
            </a:r>
            <a:r>
              <a:rPr lang="en-C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</a:t>
            </a:r>
            <a:r>
              <a:rPr lang="en-CA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C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Collocative 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Meaning: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associations a word gets because of the meanings of words which tend to occur in its linguistic context.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fast reading/friendship/colour/road/car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 a fast; a period of fasting </a:t>
            </a:r>
          </a:p>
        </p:txBody>
      </p:sp>
    </p:spTree>
    <p:extLst>
      <p:ext uri="{BB962C8B-B14F-4D97-AF65-F5344CB8AC3E}">
        <p14:creationId xmlns:p14="http://schemas.microsoft.com/office/powerpoint/2010/main" val="36249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Collocative 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Meaning: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Fast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 such collocative meanings as quick moving, capable of high speed, firmly fixed, or abstaining from food for a time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Thematic 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Meaning: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meaning arising out of the way in which the writer or speaker organizes his message is called thematic meaning.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Tomorrow I plan to have an outing.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Reference and Sense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14900"/>
          </a:xfrm>
        </p:spPr>
        <p:txBody>
          <a:bodyPr/>
          <a:lstStyle/>
          <a:p>
            <a:pPr algn="just"/>
            <a:endParaRPr lang="en-GB" sz="4000" b="1" dirty="0" smtClean="0"/>
          </a:p>
          <a:p>
            <a:pPr algn="just"/>
            <a:r>
              <a:rPr lang="en-GB" sz="4000" b="1" dirty="0" smtClean="0"/>
              <a:t>The </a:t>
            </a:r>
            <a:r>
              <a:rPr lang="en-GB" sz="4000" b="1" dirty="0"/>
              <a:t>notions of sense and reference are central to the study of </a:t>
            </a:r>
            <a:r>
              <a:rPr lang="en-GB" sz="4000" b="1" dirty="0" smtClean="0"/>
              <a:t>meaning. </a:t>
            </a:r>
          </a:p>
        </p:txBody>
      </p:sp>
    </p:spTree>
    <p:extLst>
      <p:ext uri="{BB962C8B-B14F-4D97-AF65-F5344CB8AC3E}">
        <p14:creationId xmlns:p14="http://schemas.microsoft.com/office/powerpoint/2010/main" val="384727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Reference and Sense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14900"/>
          </a:xfrm>
        </p:spPr>
        <p:txBody>
          <a:bodyPr/>
          <a:lstStyle/>
          <a:p>
            <a:pPr algn="just"/>
            <a:endParaRPr lang="en-GB" sz="4000" b="1" dirty="0" smtClean="0"/>
          </a:p>
          <a:p>
            <a:pPr algn="just"/>
            <a:r>
              <a:rPr lang="en-GB" sz="4000" b="1" dirty="0" smtClean="0"/>
              <a:t>The </a:t>
            </a:r>
            <a:r>
              <a:rPr lang="en-GB" sz="4000" b="1" dirty="0"/>
              <a:t>idea of reference is relatively solid and easy to understand. </a:t>
            </a:r>
          </a:p>
        </p:txBody>
      </p:sp>
    </p:spTree>
    <p:extLst>
      <p:ext uri="{BB962C8B-B14F-4D97-AF65-F5344CB8AC3E}">
        <p14:creationId xmlns:p14="http://schemas.microsoft.com/office/powerpoint/2010/main" val="14983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Reference and Sense..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1580"/>
            <a:ext cx="10972800" cy="4914900"/>
          </a:xfrm>
        </p:spPr>
        <p:txBody>
          <a:bodyPr/>
          <a:lstStyle/>
          <a:p>
            <a:pPr marL="228600" indent="0">
              <a:buNone/>
            </a:pPr>
            <a:endParaRPr lang="en-GB" sz="4000" i="0" dirty="0" smtClean="0"/>
          </a:p>
          <a:p>
            <a:pPr marL="228600" indent="0">
              <a:buNone/>
            </a:pPr>
            <a:r>
              <a:rPr lang="en-GB" sz="4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4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 of an expression can be thought of as the sum of its </a:t>
            </a:r>
            <a:r>
              <a:rPr lang="en-GB" sz="4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 properties </a:t>
            </a:r>
            <a:r>
              <a:rPr lang="en-GB" sz="4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sense relations with other expressions.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84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Connotation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190" y="1554480"/>
            <a:ext cx="10972800" cy="4526280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brat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child</a:t>
            </a:r>
          </a:p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toilet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rest room</a:t>
            </a:r>
          </a:p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country town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regional centre</a:t>
            </a:r>
          </a:p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underprivileged area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slum</a:t>
            </a:r>
          </a:p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mutt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dog</a:t>
            </a:r>
          </a:p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doctor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quack</a:t>
            </a:r>
          </a:p>
          <a:p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incident </a:t>
            </a:r>
            <a:r>
              <a:rPr lang="en-GB" b="1" i="0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accident</a:t>
            </a:r>
          </a:p>
        </p:txBody>
      </p:sp>
    </p:spTree>
    <p:extLst>
      <p:ext uri="{BB962C8B-B14F-4D97-AF65-F5344CB8AC3E}">
        <p14:creationId xmlns:p14="http://schemas.microsoft.com/office/powerpoint/2010/main" val="38779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Literal vs Non-literal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/>
              <a:t>All human languages have the property of productivity. This is simply </a:t>
            </a:r>
            <a:r>
              <a:rPr lang="en-GB" i="0" dirty="0" smtClean="0"/>
              <a:t>the fact </a:t>
            </a:r>
            <a:r>
              <a:rPr lang="en-GB" i="0" dirty="0"/>
              <a:t>that the vocabulary of any given language can be used to construct </a:t>
            </a:r>
            <a:r>
              <a:rPr lang="en-GB" i="0" dirty="0" smtClean="0"/>
              <a:t>a theoretically infinite </a:t>
            </a:r>
            <a:r>
              <a:rPr lang="en-GB" i="0" dirty="0"/>
              <a:t>number of </a:t>
            </a:r>
            <a:r>
              <a:rPr lang="en-GB" i="0" dirty="0" smtClean="0"/>
              <a:t>meanings, by </a:t>
            </a:r>
            <a:r>
              <a:rPr lang="en-GB" i="0" dirty="0"/>
              <a:t>varying the ways in which the words are combined.</a:t>
            </a:r>
          </a:p>
        </p:txBody>
      </p:sp>
    </p:spTree>
    <p:extLst>
      <p:ext uri="{BB962C8B-B14F-4D97-AF65-F5344CB8AC3E}">
        <p14:creationId xmlns:p14="http://schemas.microsoft.com/office/powerpoint/2010/main" val="152473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Literal vs Non-literal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 smtClean="0"/>
              <a:t>Examples</a:t>
            </a:r>
          </a:p>
          <a:p>
            <a:r>
              <a:rPr lang="en-GB" dirty="0"/>
              <a:t>The novelist has seen the </a:t>
            </a:r>
            <a:r>
              <a:rPr lang="en-GB" dirty="0" smtClean="0"/>
              <a:t>turkey.</a:t>
            </a:r>
            <a:endParaRPr lang="en-GB" dirty="0"/>
          </a:p>
          <a:p>
            <a:r>
              <a:rPr lang="en-GB" dirty="0"/>
              <a:t>A novelist has eaten the </a:t>
            </a:r>
            <a:r>
              <a:rPr lang="en-GB" dirty="0" smtClean="0"/>
              <a:t>turkey.</a:t>
            </a:r>
            <a:endParaRPr lang="en-GB" dirty="0"/>
          </a:p>
          <a:p>
            <a:r>
              <a:rPr lang="en-GB" dirty="0"/>
              <a:t>A contemporary novelist has seen a </a:t>
            </a:r>
            <a:r>
              <a:rPr lang="en-GB" dirty="0" smtClean="0"/>
              <a:t>turkey.</a:t>
            </a:r>
            <a:endParaRPr lang="en-GB" dirty="0"/>
          </a:p>
          <a:p>
            <a:r>
              <a:rPr lang="en-GB" dirty="0"/>
              <a:t>The novelist has seen a passing </a:t>
            </a:r>
            <a:r>
              <a:rPr lang="en-GB" dirty="0" smtClean="0"/>
              <a:t>turkey.</a:t>
            </a:r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 turkey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eaten a passing contemporary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novelist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GB" i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2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Literal vs Non-literal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i="0" dirty="0" smtClean="0"/>
              <a:t>Meanings in those examples are </a:t>
            </a:r>
            <a:r>
              <a:rPr lang="en-GB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COMPOSITIONAL</a:t>
            </a:r>
            <a:r>
              <a:rPr lang="en-GB" i="0" dirty="0" smtClean="0"/>
              <a:t>. This </a:t>
            </a:r>
            <a:r>
              <a:rPr lang="en-GB" i="0" dirty="0"/>
              <a:t>is to say that the meanings of sentences are made up, or </a:t>
            </a:r>
            <a:r>
              <a:rPr lang="en-GB" i="0" dirty="0" smtClean="0"/>
              <a:t>composed, of </a:t>
            </a:r>
            <a:r>
              <a:rPr lang="en-GB" i="0" dirty="0"/>
              <a:t>the meanings of their constituent lexemes. We understand novel </a:t>
            </a:r>
            <a:r>
              <a:rPr lang="en-GB" i="0" dirty="0" smtClean="0"/>
              <a:t>sentences because </a:t>
            </a:r>
            <a:r>
              <a:rPr lang="en-GB" i="0" dirty="0"/>
              <a:t>we understand the meanings of the words out of </a:t>
            </a:r>
            <a:r>
              <a:rPr lang="en-GB" i="0" dirty="0" smtClean="0"/>
              <a:t>which they </a:t>
            </a:r>
            <a:r>
              <a:rPr lang="en-GB" i="0" dirty="0"/>
              <a:t>are constructed</a:t>
            </a:r>
            <a:r>
              <a:rPr lang="en-GB" i="0" dirty="0" smtClean="0"/>
              <a:t>.</a:t>
            </a:r>
          </a:p>
          <a:p>
            <a:pPr algn="just"/>
            <a:r>
              <a:rPr lang="en-GB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MEANING IS LITERAL</a:t>
            </a:r>
            <a:endParaRPr lang="en-GB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50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British linguist </a:t>
            </a:r>
            <a:r>
              <a:rPr lang="en-GB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G. Leech classified </a:t>
            </a:r>
            <a:r>
              <a:rPr lang="en-GB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meaning into: </a:t>
            </a:r>
            <a:endParaRPr lang="en-GB" dirty="0" smtClean="0"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b="1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CONCEPTUAL</a:t>
            </a:r>
            <a:r>
              <a:rPr lang="en-GB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MEANING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b="1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ASSOCIATIVE</a:t>
            </a:r>
            <a:r>
              <a:rPr lang="en-GB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MEANING. 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6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Literal vs Non-literal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311890" cy="4880610"/>
          </a:xfrm>
        </p:spPr>
        <p:txBody>
          <a:bodyPr/>
          <a:lstStyle/>
          <a:p>
            <a:pPr algn="just"/>
            <a:r>
              <a:rPr lang="en-GB" i="0" dirty="0" smtClean="0"/>
              <a:t>Non-compositional (non-literal) meaning on the other hand does not emerge from the meaning of the constituent lexemes.</a:t>
            </a:r>
          </a:p>
          <a:p>
            <a:pPr lvl="1" algn="just"/>
            <a:r>
              <a:rPr lang="en-GB" i="0" dirty="0" smtClean="0"/>
              <a:t>Kicked the bucket</a:t>
            </a:r>
          </a:p>
          <a:p>
            <a:pPr lvl="1" algn="just"/>
            <a:r>
              <a:rPr lang="en-GB" i="0" dirty="0"/>
              <a:t>thrown in the </a:t>
            </a:r>
            <a:r>
              <a:rPr lang="en-GB" i="0" dirty="0" smtClean="0"/>
              <a:t>towel</a:t>
            </a:r>
          </a:p>
          <a:p>
            <a:r>
              <a:rPr lang="en-GB" sz="3600" i="0" dirty="0"/>
              <a:t>The phrase </a:t>
            </a:r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Kicked the bucket</a:t>
            </a:r>
            <a:r>
              <a:rPr lang="en-GB" sz="3600" i="0" dirty="0" smtClean="0"/>
              <a:t>, </a:t>
            </a:r>
            <a:r>
              <a:rPr lang="en-GB" sz="3600" i="0" dirty="0"/>
              <a:t>then, </a:t>
            </a:r>
            <a:r>
              <a:rPr lang="en-GB" sz="3600" i="0" dirty="0" smtClean="0"/>
              <a:t>is </a:t>
            </a:r>
            <a:r>
              <a:rPr lang="en-GB" sz="3600" dirty="0" smtClean="0"/>
              <a:t>not </a:t>
            </a:r>
            <a:r>
              <a:rPr lang="en-GB" sz="3600" i="0" dirty="0" smtClean="0"/>
              <a:t>compositional</a:t>
            </a:r>
            <a:r>
              <a:rPr lang="en-GB" sz="3600" i="0" dirty="0"/>
              <a:t>, since its overall meaning, ‘to </a:t>
            </a:r>
            <a:r>
              <a:rPr lang="en-GB" sz="3600" i="0" dirty="0" smtClean="0"/>
              <a:t>die’, </a:t>
            </a:r>
            <a:r>
              <a:rPr lang="en-GB" sz="3600" i="0" dirty="0"/>
              <a:t>does not </a:t>
            </a:r>
            <a:r>
              <a:rPr lang="en-GB" sz="3600" i="0" dirty="0" smtClean="0"/>
              <a:t>derive from </a:t>
            </a:r>
            <a:r>
              <a:rPr lang="en-GB" sz="3600" i="0" dirty="0"/>
              <a:t>the meanings of </a:t>
            </a:r>
            <a:r>
              <a:rPr lang="en-GB" sz="3600" i="0" dirty="0" smtClean="0"/>
              <a:t>its lexemes, “</a:t>
            </a:r>
            <a:r>
              <a:rPr lang="en-GB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kicked</a:t>
            </a:r>
            <a:r>
              <a:rPr lang="en-GB" sz="3600" i="0" dirty="0" smtClean="0"/>
              <a:t>” and “</a:t>
            </a:r>
            <a:r>
              <a:rPr lang="en-GB" sz="3600" i="0" dirty="0" smtClean="0">
                <a:solidFill>
                  <a:srgbClr val="FFFF00"/>
                </a:solidFill>
              </a:rPr>
              <a:t>bucket</a:t>
            </a:r>
            <a:r>
              <a:rPr lang="en-GB" sz="3600" i="0" dirty="0" smtClean="0"/>
              <a:t>”</a:t>
            </a:r>
            <a:endParaRPr lang="en-GB" i="0" dirty="0" smtClean="0"/>
          </a:p>
          <a:p>
            <a:pPr algn="just"/>
            <a:endParaRPr lang="en-GB" i="0" dirty="0" smtClean="0"/>
          </a:p>
        </p:txBody>
      </p:sp>
    </p:spTree>
    <p:extLst>
      <p:ext uri="{BB962C8B-B14F-4D97-AF65-F5344CB8AC3E}">
        <p14:creationId xmlns:p14="http://schemas.microsoft.com/office/powerpoint/2010/main" val="334069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000" dirty="0"/>
              <a:t>QUESTION In the following sentences, which of the highlighted expressions can be considered compositional, and which are idioms? Do any belong to some third category? 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dragging the chain: we’ll never get there.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We’ve run out of time, so we’ll have to wrap things up.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keep on making that noise I’ll go through the roof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delay the plane took off as normal.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take twenty per cent off the price.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nice and hot cup of tea.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hands are lovely and warm.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and get a better deal next time.</a:t>
            </a:r>
          </a:p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 down there!</a:t>
            </a:r>
          </a:p>
        </p:txBody>
      </p:sp>
    </p:spTree>
    <p:extLst>
      <p:ext uri="{BB962C8B-B14F-4D97-AF65-F5344CB8AC3E}">
        <p14:creationId xmlns:p14="http://schemas.microsoft.com/office/powerpoint/2010/main" val="394052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Collocation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i="0" dirty="0" smtClean="0"/>
              <a:t>You shall know a word by the company it keeps.</a:t>
            </a:r>
          </a:p>
          <a:p>
            <a:r>
              <a:rPr lang="en-GB" sz="2800" i="0" dirty="0" smtClean="0"/>
              <a:t>Buxom </a:t>
            </a:r>
            <a:r>
              <a:rPr lang="en-GB" sz="2800" i="0" dirty="0"/>
              <a:t>lass </a:t>
            </a:r>
            <a:r>
              <a:rPr lang="en-GB" sz="2800" i="0" dirty="0" smtClean="0"/>
              <a:t>			(attractive woman) </a:t>
            </a:r>
          </a:p>
          <a:p>
            <a:r>
              <a:rPr lang="en-GB" sz="2800" i="0" dirty="0" smtClean="0"/>
              <a:t>Blond </a:t>
            </a:r>
            <a:r>
              <a:rPr lang="en-GB" sz="2800" i="0" dirty="0"/>
              <a:t>hair </a:t>
            </a:r>
            <a:r>
              <a:rPr lang="en-GB" sz="2800" i="0" dirty="0" smtClean="0"/>
              <a:t>			(fair </a:t>
            </a:r>
            <a:r>
              <a:rPr lang="en-GB" sz="2800" i="0" dirty="0"/>
              <a:t>(</a:t>
            </a:r>
            <a:r>
              <a:rPr lang="en-GB" sz="2800" i="0" dirty="0" smtClean="0"/>
              <a:t>yellow)hair)</a:t>
            </a:r>
            <a:endParaRPr lang="en-GB" sz="2800" i="0" dirty="0"/>
          </a:p>
          <a:p>
            <a:r>
              <a:rPr lang="en-GB" sz="2800" i="0" dirty="0" err="1" smtClean="0"/>
              <a:t>Glooomy</a:t>
            </a:r>
            <a:r>
              <a:rPr lang="en-GB" sz="2800" i="0" dirty="0" smtClean="0"/>
              <a:t> </a:t>
            </a:r>
            <a:r>
              <a:rPr lang="en-GB" sz="2800" i="0" dirty="0"/>
              <a:t>weather </a:t>
            </a:r>
            <a:r>
              <a:rPr lang="en-GB" sz="2800" i="0" dirty="0" smtClean="0"/>
              <a:t>		(depressing weather)</a:t>
            </a:r>
            <a:endParaRPr lang="en-GB" sz="2800" i="0" dirty="0"/>
          </a:p>
          <a:p>
            <a:r>
              <a:rPr lang="en-GB" sz="2800" i="0" dirty="0" smtClean="0"/>
              <a:t>Fancy </a:t>
            </a:r>
            <a:r>
              <a:rPr lang="en-GB" sz="2800" i="0" dirty="0"/>
              <a:t>dress </a:t>
            </a:r>
            <a:r>
              <a:rPr lang="en-GB" sz="2800" i="0" dirty="0" smtClean="0"/>
              <a:t>			(unusual costume)</a:t>
            </a:r>
            <a:endParaRPr lang="en-GB" sz="2800" i="0" dirty="0"/>
          </a:p>
          <a:p>
            <a:r>
              <a:rPr lang="en-GB" sz="2800" i="0" dirty="0"/>
              <a:t>What do all these phrases have in </a:t>
            </a:r>
            <a:r>
              <a:rPr lang="en-GB" sz="2800" i="0" dirty="0" smtClean="0"/>
              <a:t>common? The </a:t>
            </a:r>
            <a:r>
              <a:rPr lang="en-GB" sz="2800" i="0" dirty="0"/>
              <a:t>obvious answer is that they are used in combination </a:t>
            </a:r>
            <a:r>
              <a:rPr lang="en-GB" sz="2800" i="0" dirty="0" smtClean="0"/>
              <a:t>or arrangement </a:t>
            </a:r>
            <a:r>
              <a:rPr lang="en-GB" sz="2800" i="0" dirty="0"/>
              <a:t>pretty frequently.</a:t>
            </a:r>
            <a:endParaRPr lang="en-GB" sz="2800" b="1" i="0" dirty="0"/>
          </a:p>
        </p:txBody>
      </p:sp>
    </p:spTree>
    <p:extLst>
      <p:ext uri="{BB962C8B-B14F-4D97-AF65-F5344CB8AC3E}">
        <p14:creationId xmlns:p14="http://schemas.microsoft.com/office/powerpoint/2010/main" val="257214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b="1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CONCEPTUAL/DENOTATIVE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MEANING refers to literal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of the word results different basic experience of the external world</a:t>
            </a:r>
          </a:p>
        </p:txBody>
      </p:sp>
    </p:spTree>
    <p:extLst>
      <p:ext uri="{BB962C8B-B14F-4D97-AF65-F5344CB8AC3E}">
        <p14:creationId xmlns:p14="http://schemas.microsoft.com/office/powerpoint/2010/main" val="10260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  <a:r>
              <a:rPr lang="en-GB" dirty="0" smtClean="0"/>
              <a:t>: G</a:t>
            </a:r>
            <a:r>
              <a:rPr lang="en-GB" dirty="0"/>
              <a:t>. Leech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ASSOCIATIVE MEANING /CONNOTATIVE MEANING</a:t>
            </a:r>
            <a:r>
              <a:rPr lang="en-GB" dirty="0"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results </a:t>
            </a:r>
            <a:r>
              <a:rPr lang="en-GB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 associations with the conceptual meaning</a:t>
            </a:r>
            <a:endParaRPr lang="en-GB" dirty="0">
              <a:effectLst/>
              <a:latin typeface="Garamond" panose="020204040303010108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Reference and Sense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1580"/>
            <a:ext cx="10972800" cy="4914900"/>
          </a:xfrm>
        </p:spPr>
        <p:txBody>
          <a:bodyPr/>
          <a:lstStyle/>
          <a:p>
            <a:endParaRPr lang="en-GB" sz="4000" i="0" dirty="0" smtClean="0"/>
          </a:p>
          <a:p>
            <a:endParaRPr lang="en-GB" sz="4000" i="0" dirty="0"/>
          </a:p>
          <a:p>
            <a:r>
              <a:rPr lang="en-GB" sz="4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4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 of an expression is its indispensable hard core of meaning</a:t>
            </a:r>
            <a:r>
              <a:rPr lang="en-GB" sz="4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28600" indent="0">
              <a:buNone/>
            </a:pPr>
            <a:endParaRPr lang="en-GB" sz="4000" i="0" dirty="0" smtClean="0"/>
          </a:p>
        </p:txBody>
      </p:sp>
    </p:spTree>
    <p:extLst>
      <p:ext uri="{BB962C8B-B14F-4D97-AF65-F5344CB8AC3E}">
        <p14:creationId xmlns:p14="http://schemas.microsoft.com/office/powerpoint/2010/main" val="222975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SENSE </a:t>
            </a:r>
            <a:r>
              <a:rPr lang="en-GB" dirty="0" smtClean="0"/>
              <a:t>is prototypical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</a:t>
            </a:r>
            <a:r>
              <a:rPr lang="en-GB" dirty="0" smtClean="0"/>
              <a:t> </a:t>
            </a:r>
            <a:r>
              <a:rPr lang="en-GB" dirty="0"/>
              <a:t>of a </a:t>
            </a:r>
            <a:r>
              <a:rPr lang="en-GB" dirty="0" smtClean="0"/>
              <a:t>is prototypical </a:t>
            </a:r>
          </a:p>
          <a:p>
            <a:endParaRPr lang="en-GB" dirty="0" smtClean="0"/>
          </a:p>
          <a:p>
            <a:pPr marL="228600" indent="0">
              <a:buNone/>
            </a:pPr>
            <a:r>
              <a:rPr lang="en-GB" dirty="0" smtClean="0"/>
              <a:t>			The </a:t>
            </a:r>
            <a:r>
              <a:rPr lang="en-GB" dirty="0" smtClean="0">
                <a:solidFill>
                  <a:srgbClr val="FF0000"/>
                </a:solidFill>
              </a:rPr>
              <a:t>QUEEN</a:t>
            </a:r>
            <a:r>
              <a:rPr lang="en-GB" dirty="0" smtClean="0"/>
              <a:t> </a:t>
            </a:r>
            <a:r>
              <a:rPr lang="en-GB" dirty="0"/>
              <a:t>has fallen off the </a:t>
            </a:r>
            <a:r>
              <a:rPr lang="en-GB" dirty="0" smtClean="0">
                <a:solidFill>
                  <a:srgbClr val="FF0000"/>
                </a:solidFill>
              </a:rPr>
              <a:t>TABLE.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1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Sense, reference and denotation are three aspects of what is </a:t>
            </a:r>
            <a:r>
              <a:rPr lang="en-GB" dirty="0" smtClean="0"/>
              <a:t>commonly conveyed </a:t>
            </a:r>
            <a:r>
              <a:rPr lang="en-GB" dirty="0"/>
              <a:t>by the loose term ‘meaning</a:t>
            </a:r>
            <a:r>
              <a:rPr lang="en-GB" dirty="0" smtClean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210621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CONNOTATION</a:t>
            </a:r>
            <a:r>
              <a:rPr lang="en-GB" i="0" dirty="0" smtClean="0"/>
              <a:t> </a:t>
            </a:r>
            <a:r>
              <a:rPr lang="en-GB" i="0" dirty="0"/>
              <a:t>names those aspects of </a:t>
            </a:r>
            <a:r>
              <a:rPr lang="en-GB" i="0" dirty="0" smtClean="0"/>
              <a:t>meaning which </a:t>
            </a:r>
            <a:r>
              <a:rPr lang="en-GB" i="0" dirty="0"/>
              <a:t>do not affect a word’s sense, reference or denotation, but </a:t>
            </a:r>
            <a:r>
              <a:rPr lang="en-GB" i="0" dirty="0" smtClean="0"/>
              <a:t>which have </a:t>
            </a:r>
            <a:r>
              <a:rPr lang="en-GB" i="0" dirty="0"/>
              <a:t>to do with secondary factors such as its emotional force, its level </a:t>
            </a:r>
            <a:r>
              <a:rPr lang="en-GB" i="0" dirty="0" smtClean="0"/>
              <a:t>of formality</a:t>
            </a:r>
            <a:r>
              <a:rPr lang="en-GB" i="0" dirty="0"/>
              <a:t>, its character as a euphemism, etc. ‘Police </a:t>
            </a:r>
            <a:r>
              <a:rPr lang="en-GB" i="0" dirty="0" smtClean="0"/>
              <a:t>officer</a:t>
            </a:r>
            <a:r>
              <a:rPr lang="en-GB" i="0" dirty="0"/>
              <a:t>’ and ‘cop’, </a:t>
            </a:r>
            <a:r>
              <a:rPr lang="en-GB" i="0" dirty="0" smtClean="0"/>
              <a:t>for example</a:t>
            </a:r>
            <a:r>
              <a:rPr lang="en-GB" i="0" dirty="0"/>
              <a:t>, have very different connotations, but similar denotations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2">
  <a:themeElements>
    <a:clrScheme name="Custom 18">
      <a:dk1>
        <a:srgbClr val="000000"/>
      </a:dk1>
      <a:lt1>
        <a:srgbClr val="FFFFFF"/>
      </a:lt1>
      <a:dk2>
        <a:srgbClr val="330066"/>
      </a:dk2>
      <a:lt2>
        <a:srgbClr val="EDEDCC"/>
      </a:lt2>
      <a:accent1>
        <a:srgbClr val="CCCC00"/>
      </a:accent1>
      <a:accent2>
        <a:srgbClr val="EDEDCC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2187F9B3-6BE4-413B-91C4-705177B43E34}" vid="{9C6586FE-4B88-4ADC-8DEC-5FAFDC3A3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2457</TotalTime>
  <Words>1008</Words>
  <Application>Microsoft Office PowerPoint</Application>
  <PresentationFormat>Widescreen</PresentationFormat>
  <Paragraphs>121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ＭＳ Ｐゴシック</vt:lpstr>
      <vt:lpstr>Arial</vt:lpstr>
      <vt:lpstr>Calibri</vt:lpstr>
      <vt:lpstr>Garamond</vt:lpstr>
      <vt:lpstr>Times New Roman</vt:lpstr>
      <vt:lpstr>Wingdings</vt:lpstr>
      <vt:lpstr>1_Theme2</vt:lpstr>
      <vt:lpstr>Semantics</vt:lpstr>
      <vt:lpstr>Meaning</vt:lpstr>
      <vt:lpstr>Meaning: G. Leech </vt:lpstr>
      <vt:lpstr>Meaning: G. Leech </vt:lpstr>
      <vt:lpstr>Meaning: G. Leech </vt:lpstr>
      <vt:lpstr>Reference and Sense </vt:lpstr>
      <vt:lpstr>SENSE is prototypical</vt:lpstr>
      <vt:lpstr>Connotation</vt:lpstr>
      <vt:lpstr>Connotation</vt:lpstr>
      <vt:lpstr>Connotation</vt:lpstr>
      <vt:lpstr>Connotation</vt:lpstr>
      <vt:lpstr>Connotation</vt:lpstr>
      <vt:lpstr>Connotation</vt:lpstr>
      <vt:lpstr>Meaning: G. Leech </vt:lpstr>
      <vt:lpstr>Meaning: G. Leech </vt:lpstr>
      <vt:lpstr>Meaning: G. Leech </vt:lpstr>
      <vt:lpstr>Meaning: G. Leech </vt:lpstr>
      <vt:lpstr>Meaning: G. Leech </vt:lpstr>
      <vt:lpstr>Meaning: G. Leech </vt:lpstr>
      <vt:lpstr>Meaning: G. Leech </vt:lpstr>
      <vt:lpstr>Meaning: G. Leech </vt:lpstr>
      <vt:lpstr>Meaning: G. Leech </vt:lpstr>
      <vt:lpstr>Reference and Sense </vt:lpstr>
      <vt:lpstr>Reference and Sense </vt:lpstr>
      <vt:lpstr>Reference and Sense.. </vt:lpstr>
      <vt:lpstr>Connotation Examples</vt:lpstr>
      <vt:lpstr>Literal vs Non-literal</vt:lpstr>
      <vt:lpstr>Literal vs Non-literal</vt:lpstr>
      <vt:lpstr>Literal vs Non-literal</vt:lpstr>
      <vt:lpstr>Literal vs Non-literal</vt:lpstr>
      <vt:lpstr>QUESTION In the following sentences, which of the highlighted expressions can be considered compositional, and which are idioms? Do any belong to some third category?  </vt:lpstr>
      <vt:lpstr>Collocation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MO</dc:creator>
  <cp:lastModifiedBy>MO</cp:lastModifiedBy>
  <cp:revision>12</cp:revision>
  <dcterms:created xsi:type="dcterms:W3CDTF">2018-11-24T18:27:30Z</dcterms:created>
  <dcterms:modified xsi:type="dcterms:W3CDTF">2018-12-15T19:20:39Z</dcterms:modified>
</cp:coreProperties>
</file>